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0" r:id="rId3"/>
    <p:sldId id="340" r:id="rId4"/>
    <p:sldId id="341" r:id="rId5"/>
    <p:sldId id="342" r:id="rId6"/>
    <p:sldId id="344" r:id="rId7"/>
    <p:sldId id="430" r:id="rId8"/>
    <p:sldId id="431" r:id="rId9"/>
    <p:sldId id="432" r:id="rId10"/>
    <p:sldId id="434" r:id="rId11"/>
    <p:sldId id="446" r:id="rId12"/>
    <p:sldId id="480" r:id="rId13"/>
    <p:sldId id="455" r:id="rId14"/>
    <p:sldId id="481" r:id="rId15"/>
    <p:sldId id="447" r:id="rId16"/>
    <p:sldId id="482" r:id="rId17"/>
    <p:sldId id="456" r:id="rId18"/>
    <p:sldId id="348" r:id="rId19"/>
    <p:sldId id="350" r:id="rId20"/>
    <p:sldId id="351" r:id="rId21"/>
    <p:sldId id="354" r:id="rId22"/>
    <p:sldId id="478" r:id="rId23"/>
    <p:sldId id="359" r:id="rId24"/>
    <p:sldId id="360" r:id="rId25"/>
    <p:sldId id="675" r:id="rId26"/>
    <p:sldId id="457" r:id="rId27"/>
    <p:sldId id="483" r:id="rId28"/>
    <p:sldId id="484" r:id="rId29"/>
    <p:sldId id="459" r:id="rId30"/>
    <p:sldId id="461" r:id="rId31"/>
    <p:sldId id="485" r:id="rId32"/>
    <p:sldId id="487" r:id="rId33"/>
    <p:sldId id="488" r:id="rId34"/>
    <p:sldId id="489" r:id="rId35"/>
    <p:sldId id="490" r:id="rId36"/>
    <p:sldId id="388" r:id="rId37"/>
    <p:sldId id="491" r:id="rId38"/>
    <p:sldId id="492" r:id="rId39"/>
    <p:sldId id="390" r:id="rId40"/>
    <p:sldId id="391" r:id="rId41"/>
    <p:sldId id="392" r:id="rId42"/>
    <p:sldId id="494" r:id="rId43"/>
    <p:sldId id="495" r:id="rId44"/>
    <p:sldId id="496" r:id="rId45"/>
    <p:sldId id="670" r:id="rId46"/>
    <p:sldId id="671" r:id="rId47"/>
    <p:sldId id="672" r:id="rId48"/>
    <p:sldId id="673" r:id="rId49"/>
    <p:sldId id="674" r:id="rId5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60033"/>
    <a:srgbClr val="FF9900"/>
    <a:srgbClr val="3333FF"/>
    <a:srgbClr val="CC00CC"/>
    <a:srgbClr val="00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613"/>
  </p:normalViewPr>
  <p:slideViewPr>
    <p:cSldViewPr>
      <p:cViewPr varScale="1">
        <p:scale>
          <a:sx n="120" d="100"/>
          <a:sy n="120" d="100"/>
        </p:scale>
        <p:origin x="200" y="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</a:defRPr>
            </a:lvl1pPr>
          </a:lstStyle>
          <a:p>
            <a:pPr>
              <a:defRPr/>
            </a:pPr>
            <a:fld id="{AE01DE9D-0B79-EE4C-81B6-EEDC3D1E5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081F773-2FD4-DA4E-AA96-3D4B439C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4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FEC96A8-562D-394B-BDBD-785ED5841DE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1E11D01-11A3-934B-B223-020807B6DDE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8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6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3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6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8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46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0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47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4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</a:endParaRPr>
          </a:p>
        </p:txBody>
      </p:sp>
      <p:sp>
        <p:nvSpPr>
          <p:cNvPr id="56115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3"/>
            <a:ext cx="7772400" cy="11037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115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19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F28E7-17EA-DD40-BE6F-948C645B4EA2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91DA7-8887-0F49-9185-F89FF8114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69244-1969-7E45-8FCA-88495505AA93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68F44-9305-0C40-BB17-42DD8BC68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2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2943226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D489C-2D9F-7C48-AE0F-60195E296E14}" type="datetime1">
              <a:rPr lang="en-US" smtClean="0"/>
              <a:t>9/20/18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7741-D282-C748-8AB9-CE97B6844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13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914400"/>
            <a:ext cx="8229600" cy="3943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9CBD7-E282-E345-AA19-328C090E27C2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4D5C6-1CFE-A64B-A3AC-94659FCA8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B4425-BC12-944B-8F10-8410CB09AC99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DD8BE-556E-3440-9013-11CC55881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F179A-F1F0-434B-B585-AEEAE2633D09}" type="datetime1">
              <a:rPr lang="en-US" smtClean="0"/>
              <a:t>9/20/18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6D55C-4D7B-F44C-8071-96814FC07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74466-DD61-8548-A25B-88F05090B9E1}" type="datetime1">
              <a:rPr lang="en-US" smtClean="0"/>
              <a:t>9/20/18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EEE22-548E-DA4E-BC49-31545281C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1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72F5A-7D17-084B-A305-217E45EAAFE0}" type="datetime1">
              <a:rPr lang="en-US" smtClean="0"/>
              <a:t>9/20/18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F407B-ACCD-E141-AF18-C2F0709B9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20BB8-88AD-4244-A856-BB80AA8B26DC}" type="datetime1">
              <a:rPr lang="en-US" smtClean="0"/>
              <a:t>9/20/18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81FBC-BDB1-AE46-BF76-0BAAF627D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BC43F-9843-8B42-9BCA-573B069D5AE6}" type="datetime1">
              <a:rPr lang="en-US" smtClean="0"/>
              <a:t>9/20/18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044AE-37C5-484E-9BFE-25EF6DDC0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C0660-44CA-F045-9CF7-618A305D8B6E}" type="datetime1">
              <a:rPr lang="en-US" smtClean="0"/>
              <a:t>9/20/18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21E1F-53E5-4D49-BB4C-FBB7996C7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A5D28-AAB7-0340-924A-2D559FC82F65}" type="datetime1">
              <a:rPr lang="en-US" smtClean="0"/>
              <a:t>9/20/18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AA69-C1DB-6548-98C3-2AA6C295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5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06543958-D7D0-D74A-9DE3-8CB7C2ED5BEF}" type="datetime1">
              <a:rPr lang="en-US" smtClean="0"/>
              <a:t>9/20/18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84FDDFA9-9A25-A34B-A7E8-8FD4C6225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0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6.emf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5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CSCI 5832—Lecture 8</a:t>
            </a:r>
          </a:p>
          <a:p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60220" y="214954"/>
            <a:ext cx="5657850" cy="699447"/>
          </a:xfrm>
        </p:spPr>
        <p:txBody>
          <a:bodyPr/>
          <a:lstStyle/>
          <a:p>
            <a:r>
              <a:rPr lang="en-US" b="0" dirty="0"/>
              <a:t>Relation: </a:t>
            </a:r>
            <a:r>
              <a:rPr lang="en-US" b="0" dirty="0" err="1"/>
              <a:t>Antonymy</a:t>
            </a:r>
            <a:endParaRPr lang="en-US" b="0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047751"/>
            <a:ext cx="8458200" cy="3352800"/>
          </a:xfrm>
        </p:spPr>
        <p:txBody>
          <a:bodyPr>
            <a:noAutofit/>
          </a:bodyPr>
          <a:lstStyle/>
          <a:p>
            <a:r>
              <a:rPr lang="en-US" sz="2400" dirty="0"/>
              <a:t>Senses that are opposites with respect to one feature of meaning</a:t>
            </a:r>
          </a:p>
          <a:p>
            <a:r>
              <a:rPr lang="en-US" sz="2400" dirty="0"/>
              <a:t>Otherwise, they are very similar!</a:t>
            </a:r>
          </a:p>
          <a:p>
            <a:pPr marL="342900" lvl="1" indent="0">
              <a:buNone/>
            </a:pPr>
            <a:r>
              <a:rPr lang="en-US" sz="2000" dirty="0">
                <a:latin typeface="Courier"/>
                <a:cs typeface="Courier"/>
              </a:rPr>
              <a:t>dark/light   short/long	fast/slow	rise/fall</a:t>
            </a:r>
          </a:p>
          <a:p>
            <a:pPr marL="342900" lvl="1" indent="0">
              <a:buNone/>
            </a:pPr>
            <a:r>
              <a:rPr lang="en-US" sz="20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4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000" dirty="0"/>
              <a:t>define a binary opposition</a:t>
            </a:r>
          </a:p>
          <a:p>
            <a:pPr marL="600075" lvl="2" indent="0">
              <a:lnSpc>
                <a:spcPct val="70000"/>
              </a:lnSpc>
              <a:buNone/>
            </a:pPr>
            <a:r>
              <a:rPr lang="en-US" sz="2000" dirty="0"/>
              <a:t> or be at opposite ends of a scale</a:t>
            </a:r>
          </a:p>
          <a:p>
            <a:pPr lvl="2"/>
            <a:r>
              <a:rPr lang="en-US" sz="1800" dirty="0"/>
              <a:t> </a:t>
            </a:r>
            <a:r>
              <a:rPr lang="en-US" sz="18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000" dirty="0"/>
              <a:t>Be </a:t>
            </a:r>
            <a:r>
              <a:rPr lang="en-US" sz="2000" i="1" dirty="0" err="1"/>
              <a:t>reversives</a:t>
            </a:r>
            <a:r>
              <a:rPr lang="en-US" sz="2000" dirty="0"/>
              <a:t>:</a:t>
            </a:r>
          </a:p>
          <a:p>
            <a:pPr lvl="2"/>
            <a:r>
              <a:rPr lang="en-US" sz="1800" dirty="0">
                <a:latin typeface="Courier"/>
                <a:cs typeface="Courier"/>
              </a:rPr>
              <a:t> 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348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lvl="2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68580" lvl="2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68580" lvl="2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68580" lvl="2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cow, horse</a:t>
            </a:r>
          </a:p>
        </p:txBody>
      </p:sp>
    </p:spTree>
    <p:extLst>
      <p:ext uri="{BB962C8B-B14F-4D97-AF65-F5344CB8AC3E}">
        <p14:creationId xmlns:p14="http://schemas.microsoft.com/office/powerpoint/2010/main" val="282426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Human Similarity Judgements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746999"/>
              </p:ext>
            </p:extLst>
          </p:nvPr>
        </p:nvGraphicFramePr>
        <p:xfrm>
          <a:off x="1828800" y="971550"/>
          <a:ext cx="5695950" cy="3293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42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070304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070304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390162">
                <a:tc>
                  <a:txBody>
                    <a:bodyPr/>
                    <a:lstStyle/>
                    <a:p>
                      <a:r>
                        <a:rPr lang="en-US" sz="1800" dirty="0"/>
                        <a:t>word1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word2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similarity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8384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4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3028950" y="4686301"/>
            <a:ext cx="2754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314530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214954"/>
            <a:ext cx="8458200" cy="585147"/>
          </a:xfrm>
        </p:spPr>
        <p:txBody>
          <a:bodyPr/>
          <a:lstStyle/>
          <a:p>
            <a:r>
              <a:rPr lang="en-US" b="0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81000" y="1276350"/>
            <a:ext cx="8229600" cy="3200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Words be related in any way, perhaps via a semantic frame or field</a:t>
            </a:r>
            <a:endParaRPr lang="en-US" sz="2400" b="1" dirty="0"/>
          </a:p>
          <a:p>
            <a:pPr lvl="2">
              <a:lnSpc>
                <a:spcPct val="90000"/>
              </a:lnSpc>
            </a:pPr>
            <a:endParaRPr lang="en-US" sz="21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100" dirty="0">
                <a:latin typeface="Courier"/>
                <a:cs typeface="Courier"/>
              </a:rPr>
              <a:t>car, bicycle</a:t>
            </a:r>
            <a:r>
              <a:rPr lang="en-US" sz="2100" dirty="0"/>
              <a:t>:    similar</a:t>
            </a:r>
          </a:p>
          <a:p>
            <a:pPr lvl="2">
              <a:lnSpc>
                <a:spcPct val="90000"/>
              </a:lnSpc>
            </a:pPr>
            <a:r>
              <a:rPr lang="en-US" sz="2100" dirty="0">
                <a:latin typeface="Courier"/>
                <a:cs typeface="Courier"/>
              </a:rPr>
              <a:t>car, gasoline</a:t>
            </a:r>
            <a:r>
              <a:rPr lang="en-US" sz="2100" dirty="0"/>
              <a:t>:   related, but not similar</a:t>
            </a:r>
          </a:p>
        </p:txBody>
      </p:sp>
    </p:spTree>
    <p:extLst>
      <p:ext uri="{BB962C8B-B14F-4D97-AF65-F5344CB8AC3E}">
        <p14:creationId xmlns:p14="http://schemas.microsoft.com/office/powerpoint/2010/main" val="344907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699447"/>
          </a:xfrm>
        </p:spPr>
        <p:txBody>
          <a:bodyPr/>
          <a:lstStyle/>
          <a:p>
            <a:r>
              <a:rPr lang="en-US" b="0" dirty="0"/>
              <a:t>Semantic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47750"/>
            <a:ext cx="8382000" cy="37528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Words that </a:t>
            </a:r>
          </a:p>
          <a:p>
            <a:pPr lvl="1"/>
            <a:r>
              <a:rPr lang="en-US" sz="2400" dirty="0"/>
              <a:t>cover a particular semantic domain </a:t>
            </a:r>
          </a:p>
          <a:p>
            <a:pPr lvl="1"/>
            <a:r>
              <a:rPr lang="en-US" sz="2400" dirty="0"/>
              <a:t>Have structured relations with each other. </a:t>
            </a:r>
          </a:p>
          <a:p>
            <a:pPr lvl="1"/>
            <a:endParaRPr lang="en-US" sz="2400" dirty="0"/>
          </a:p>
          <a:p>
            <a:pPr marL="219456" lvl="1" indent="0">
              <a:buNone/>
            </a:pPr>
            <a:r>
              <a:rPr lang="en-US" sz="2400" dirty="0"/>
              <a:t>hospital</a:t>
            </a:r>
          </a:p>
          <a:p>
            <a:pPr marL="219456" lvl="1" indent="0">
              <a:buNone/>
            </a:pPr>
            <a:r>
              <a:rPr lang="en-US" sz="2400" i="1" dirty="0"/>
              <a:t>	surgeon</a:t>
            </a:r>
            <a:r>
              <a:rPr lang="en-US" sz="2400" dirty="0"/>
              <a:t>, </a:t>
            </a:r>
            <a:r>
              <a:rPr lang="en-US" sz="2400" i="1" dirty="0"/>
              <a:t>scalpel</a:t>
            </a:r>
            <a:r>
              <a:rPr lang="en-US" sz="2400" dirty="0"/>
              <a:t>, </a:t>
            </a:r>
            <a:r>
              <a:rPr lang="en-US" sz="2400" i="1" dirty="0"/>
              <a:t>nurse</a:t>
            </a:r>
            <a:r>
              <a:rPr lang="en-US" sz="2400" dirty="0"/>
              <a:t>, </a:t>
            </a:r>
            <a:r>
              <a:rPr lang="en-US" sz="2400" i="1" dirty="0" err="1"/>
              <a:t>anaesthetic</a:t>
            </a:r>
            <a:r>
              <a:rPr lang="en-US" sz="2400" dirty="0"/>
              <a:t>, </a:t>
            </a:r>
            <a:r>
              <a:rPr lang="en-US" sz="2400" i="1" dirty="0"/>
              <a:t>hospital</a:t>
            </a:r>
            <a:endParaRPr lang="en-US" sz="2400" dirty="0"/>
          </a:p>
          <a:p>
            <a:pPr marL="219456" lvl="1" indent="0">
              <a:buNone/>
            </a:pPr>
            <a:r>
              <a:rPr lang="en-US" sz="2400" dirty="0"/>
              <a:t>restaurant</a:t>
            </a:r>
          </a:p>
          <a:p>
            <a:pPr marL="219456" lvl="1" indent="0">
              <a:buNone/>
            </a:pPr>
            <a:r>
              <a:rPr lang="en-US" sz="2400" i="1" dirty="0"/>
              <a:t>	waiter</a:t>
            </a:r>
            <a:r>
              <a:rPr lang="en-US" sz="2400" dirty="0"/>
              <a:t>, </a:t>
            </a:r>
            <a:r>
              <a:rPr lang="en-US" sz="2400" i="1" dirty="0"/>
              <a:t>menu</a:t>
            </a:r>
            <a:r>
              <a:rPr lang="en-US" sz="2400" dirty="0"/>
              <a:t>, </a:t>
            </a:r>
            <a:r>
              <a:rPr lang="en-US" sz="2400" i="1" dirty="0"/>
              <a:t>plate</a:t>
            </a:r>
            <a:r>
              <a:rPr lang="en-US" sz="2400" dirty="0"/>
              <a:t>, </a:t>
            </a:r>
            <a:r>
              <a:rPr lang="en-US" sz="2400" i="1" dirty="0"/>
              <a:t>food</a:t>
            </a:r>
            <a:r>
              <a:rPr lang="en-US" sz="2400" dirty="0"/>
              <a:t>, </a:t>
            </a:r>
            <a:r>
              <a:rPr lang="en-US" sz="2400" i="1" dirty="0"/>
              <a:t>menu,</a:t>
            </a:r>
            <a:r>
              <a:rPr lang="en-US" sz="2400" dirty="0"/>
              <a:t> </a:t>
            </a:r>
            <a:r>
              <a:rPr lang="en-US" sz="2400" i="1" dirty="0"/>
              <a:t>chef</a:t>
            </a:r>
            <a:endParaRPr lang="en-US" sz="2400" dirty="0"/>
          </a:p>
          <a:p>
            <a:pPr marL="219456" lvl="1" indent="0">
              <a:buNone/>
            </a:pPr>
            <a:r>
              <a:rPr lang="en-US" sz="2400" dirty="0"/>
              <a:t>house</a:t>
            </a:r>
          </a:p>
          <a:p>
            <a:pPr marL="219456" lvl="1" indent="0">
              <a:buNone/>
            </a:pPr>
            <a:r>
              <a:rPr lang="en-US" sz="2400" i="1" dirty="0"/>
              <a:t>	door</a:t>
            </a:r>
            <a:r>
              <a:rPr lang="en-US" sz="2400" dirty="0"/>
              <a:t>, </a:t>
            </a:r>
            <a:r>
              <a:rPr lang="en-US" sz="2400" i="1" dirty="0"/>
              <a:t>roof</a:t>
            </a:r>
            <a:r>
              <a:rPr lang="en-US" sz="2400" dirty="0"/>
              <a:t>, </a:t>
            </a:r>
            <a:r>
              <a:rPr lang="en-US" sz="2400" i="1" dirty="0"/>
              <a:t>kitchen</a:t>
            </a:r>
            <a:r>
              <a:rPr lang="en-US" sz="2400" dirty="0"/>
              <a:t>, </a:t>
            </a:r>
            <a:r>
              <a:rPr lang="en-US" sz="2400" i="1" dirty="0"/>
              <a:t>family</a:t>
            </a:r>
            <a:r>
              <a:rPr lang="en-US" sz="2400" dirty="0"/>
              <a:t>, </a:t>
            </a:r>
            <a:r>
              <a:rPr lang="en-US" sz="2400" i="1" dirty="0"/>
              <a:t>bed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" y="133350"/>
            <a:ext cx="8915400" cy="800100"/>
          </a:xfrm>
        </p:spPr>
        <p:txBody>
          <a:bodyPr/>
          <a:lstStyle/>
          <a:p>
            <a:r>
              <a:rPr lang="en-US" sz="3200" b="0" dirty="0"/>
              <a:t>Relation: </a:t>
            </a:r>
            <a:br>
              <a:rPr lang="en-US" sz="3200" b="0" dirty="0"/>
            </a:br>
            <a:r>
              <a:rPr lang="en-US" sz="3200" b="0" dirty="0"/>
              <a:t>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81000" y="1352550"/>
            <a:ext cx="8229600" cy="3505200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/>
              <a:t>One sense is a </a:t>
            </a:r>
            <a:r>
              <a:rPr lang="en-US" sz="2100" i="1" dirty="0">
                <a:solidFill>
                  <a:srgbClr val="0000FF"/>
                </a:solidFill>
              </a:rPr>
              <a:t>subordinate</a:t>
            </a:r>
            <a:r>
              <a:rPr lang="en-US" sz="2100" dirty="0">
                <a:solidFill>
                  <a:srgbClr val="0000FF"/>
                </a:solidFill>
              </a:rPr>
              <a:t> </a:t>
            </a:r>
            <a:r>
              <a:rPr lang="en-US" sz="2100" dirty="0"/>
              <a:t>of another if the first sense is more specific, denoting a subclass of the other</a:t>
            </a:r>
          </a:p>
          <a:p>
            <a:pPr lvl="1"/>
            <a:r>
              <a:rPr lang="en-US" sz="1800" i="1" dirty="0">
                <a:latin typeface="Calibri (Body)"/>
                <a:cs typeface="Calibri (Body)"/>
              </a:rPr>
              <a:t>car</a:t>
            </a:r>
            <a:r>
              <a:rPr lang="en-US" sz="1800" dirty="0"/>
              <a:t> is a subordinate of </a:t>
            </a:r>
            <a:r>
              <a:rPr lang="en-US" sz="1800" i="1" dirty="0"/>
              <a:t>vehicle</a:t>
            </a:r>
            <a:endParaRPr lang="en-US" sz="1800" dirty="0"/>
          </a:p>
          <a:p>
            <a:pPr lvl="1"/>
            <a:r>
              <a:rPr lang="en-US" sz="1800" i="1" dirty="0"/>
              <a:t>mango</a:t>
            </a:r>
            <a:r>
              <a:rPr lang="en-US" sz="1800" dirty="0"/>
              <a:t> is a subordinate of </a:t>
            </a:r>
            <a:r>
              <a:rPr lang="en-US" sz="1800" i="1" dirty="0"/>
              <a:t>fruit</a:t>
            </a:r>
          </a:p>
          <a:p>
            <a:pPr marL="0" indent="0">
              <a:buNone/>
            </a:pPr>
            <a:r>
              <a:rPr lang="en-US" sz="2100" dirty="0"/>
              <a:t>Conversely </a:t>
            </a:r>
            <a:r>
              <a:rPr lang="en-US" sz="2100" i="1" dirty="0">
                <a:solidFill>
                  <a:srgbClr val="0000FF"/>
                </a:solidFill>
              </a:rPr>
              <a:t>superordinate</a:t>
            </a:r>
            <a:endParaRPr lang="en-US" sz="2100" i="1" dirty="0"/>
          </a:p>
          <a:p>
            <a:pPr lvl="1"/>
            <a:r>
              <a:rPr lang="en-US" sz="1800" i="1" dirty="0"/>
              <a:t>vehicle</a:t>
            </a:r>
            <a:r>
              <a:rPr lang="en-US" sz="1800" dirty="0"/>
              <a:t> is a superordinate of </a:t>
            </a:r>
            <a:r>
              <a:rPr lang="en-US" sz="1800" i="1" dirty="0"/>
              <a:t>car</a:t>
            </a:r>
            <a:endParaRPr lang="en-US" sz="1800" dirty="0"/>
          </a:p>
          <a:p>
            <a:pPr lvl="1"/>
            <a:r>
              <a:rPr lang="en-US" sz="1800" i="1" dirty="0"/>
              <a:t>fruit</a:t>
            </a:r>
            <a:r>
              <a:rPr lang="en-US" sz="1800" dirty="0"/>
              <a:t> is a </a:t>
            </a:r>
            <a:r>
              <a:rPr lang="en-US" sz="1800" dirty="0" err="1"/>
              <a:t>subodinate</a:t>
            </a:r>
            <a:r>
              <a:rPr lang="en-US" sz="1800" dirty="0"/>
              <a:t> of </a:t>
            </a:r>
            <a:r>
              <a:rPr lang="en-US" sz="1800" i="1" dirty="0"/>
              <a:t>mango</a:t>
            </a:r>
            <a:endParaRPr lang="en-US" sz="1800" dirty="0"/>
          </a:p>
          <a:p>
            <a:endParaRPr lang="en-US" sz="1125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70338"/>
              </p:ext>
            </p:extLst>
          </p:nvPr>
        </p:nvGraphicFramePr>
        <p:xfrm>
          <a:off x="1905000" y="4133120"/>
          <a:ext cx="5257800" cy="724630"/>
        </p:xfrm>
        <a:graphic>
          <a:graphicData uri="http://schemas.openxmlformats.org/drawingml/2006/table">
            <a:tbl>
              <a:tblPr/>
              <a:tblGrid>
                <a:gridCol w="2000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2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51435" marR="51435" marT="19289" marB="192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51435" marR="51435" marT="19289" marB="192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51435" marR="51435" marT="19289" marB="192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98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/>
              <a:t>Words have </a:t>
            </a:r>
            <a:r>
              <a:rPr lang="en-US" sz="2700" i="1" dirty="0"/>
              <a:t>affective</a:t>
            </a:r>
            <a:r>
              <a:rPr lang="en-US" sz="2700" dirty="0"/>
              <a:t> meanings</a:t>
            </a:r>
          </a:p>
          <a:p>
            <a:pPr lvl="1"/>
            <a:r>
              <a:rPr lang="en-US" sz="2000" dirty="0"/>
              <a:t>positive connotations (</a:t>
            </a:r>
            <a:r>
              <a:rPr lang="en-US" sz="2000" i="1" dirty="0"/>
              <a:t>happy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negative connotations (</a:t>
            </a:r>
            <a:r>
              <a:rPr lang="en-US" sz="2000" i="1" dirty="0"/>
              <a:t>sad</a:t>
            </a:r>
            <a:r>
              <a:rPr lang="en-US" sz="2000" dirty="0"/>
              <a:t>)</a:t>
            </a:r>
          </a:p>
          <a:p>
            <a:endParaRPr lang="en-US" sz="2400" dirty="0"/>
          </a:p>
          <a:p>
            <a:pPr lvl="1"/>
            <a:r>
              <a:rPr lang="en-US" sz="2000" dirty="0"/>
              <a:t>positive evaluation (</a:t>
            </a:r>
            <a:r>
              <a:rPr lang="en-US" sz="2000" i="1" dirty="0"/>
              <a:t>great</a:t>
            </a:r>
            <a:r>
              <a:rPr lang="en-US" sz="2000" dirty="0"/>
              <a:t>, </a:t>
            </a:r>
            <a:r>
              <a:rPr lang="en-US" sz="2000" i="1" dirty="0"/>
              <a:t>love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negative evaluation (</a:t>
            </a:r>
            <a:r>
              <a:rPr lang="en-US" sz="2000" i="1" dirty="0"/>
              <a:t>terrible</a:t>
            </a:r>
            <a:r>
              <a:rPr lang="en-US" sz="2000" dirty="0"/>
              <a:t>, </a:t>
            </a:r>
            <a:r>
              <a:rPr lang="en-US" sz="2000" i="1" dirty="0"/>
              <a:t>hate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Positive: </a:t>
            </a:r>
            <a:r>
              <a:rPr lang="en-US" sz="2000" i="1" dirty="0"/>
              <a:t>thrifty</a:t>
            </a:r>
          </a:p>
          <a:p>
            <a:pPr lvl="1"/>
            <a:r>
              <a:rPr lang="en-US" sz="2000" dirty="0"/>
              <a:t>Negative: </a:t>
            </a:r>
            <a:r>
              <a:rPr lang="en-US" sz="2000" i="1" dirty="0"/>
              <a:t>stingy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7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b="1" dirty="0"/>
              <a:t>Concepts</a:t>
            </a:r>
            <a:r>
              <a:rPr lang="en-US" sz="2100" dirty="0"/>
              <a:t> or word senses</a:t>
            </a:r>
          </a:p>
          <a:p>
            <a:pPr lvl="1"/>
            <a:r>
              <a:rPr lang="en-US" sz="1800" dirty="0"/>
              <a:t>Have a complex many-to-many association with </a:t>
            </a:r>
            <a:r>
              <a:rPr lang="en-US" sz="1800" b="1" dirty="0"/>
              <a:t>words</a:t>
            </a:r>
            <a:r>
              <a:rPr lang="en-US" sz="1800" dirty="0"/>
              <a:t> (homonymy, multiple senses)</a:t>
            </a:r>
          </a:p>
          <a:p>
            <a:r>
              <a:rPr lang="en-US" sz="2100" dirty="0"/>
              <a:t>Have relations with each other</a:t>
            </a:r>
          </a:p>
          <a:p>
            <a:pPr lvl="1"/>
            <a:r>
              <a:rPr lang="en-US" sz="1800" dirty="0"/>
              <a:t>Synonymy</a:t>
            </a:r>
          </a:p>
          <a:p>
            <a:pPr lvl="1"/>
            <a:r>
              <a:rPr lang="en-US" sz="1800" dirty="0" err="1"/>
              <a:t>Antonymy</a:t>
            </a:r>
            <a:endParaRPr lang="en-US" sz="1800" dirty="0"/>
          </a:p>
          <a:p>
            <a:pPr lvl="1"/>
            <a:r>
              <a:rPr lang="en-US" sz="1800" dirty="0"/>
              <a:t>Similarity</a:t>
            </a:r>
          </a:p>
          <a:p>
            <a:pPr lvl="1"/>
            <a:r>
              <a:rPr lang="en-US" sz="1800" dirty="0"/>
              <a:t>Relatedness</a:t>
            </a:r>
          </a:p>
          <a:p>
            <a:pPr lvl="1"/>
            <a:r>
              <a:rPr lang="en-US" sz="1800" dirty="0"/>
              <a:t>Superordinate/subordinate</a:t>
            </a:r>
          </a:p>
          <a:p>
            <a:pPr lvl="1"/>
            <a:r>
              <a:rPr lang="en-US" sz="18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2634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5980"/>
            <a:ext cx="8305800" cy="394096"/>
          </a:xfrm>
        </p:spPr>
        <p:txBody>
          <a:bodyPr>
            <a:noAutofit/>
          </a:bodyPr>
          <a:lstStyle/>
          <a:p>
            <a:r>
              <a:rPr lang="en-US" sz="3200" b="0" dirty="0"/>
              <a:t>Classical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782241"/>
            <a:ext cx="8458200" cy="4227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25" dirty="0"/>
              <a:t>The meaning of a word is </a:t>
            </a:r>
            <a:r>
              <a:rPr lang="en-US" sz="1725" dirty="0">
                <a:solidFill>
                  <a:srgbClr val="FF0000"/>
                </a:solidFill>
              </a:rPr>
              <a:t>defined by </a:t>
            </a:r>
            <a:r>
              <a:rPr lang="en-US" sz="1725" b="1" dirty="0">
                <a:solidFill>
                  <a:srgbClr val="FF0000"/>
                </a:solidFill>
              </a:rPr>
              <a:t>necessary</a:t>
            </a:r>
            <a:r>
              <a:rPr lang="en-US" sz="1725" dirty="0">
                <a:solidFill>
                  <a:srgbClr val="FF0000"/>
                </a:solidFill>
              </a:rPr>
              <a:t> and </a:t>
            </a:r>
            <a:r>
              <a:rPr lang="en-US" sz="1725" b="1" dirty="0">
                <a:solidFill>
                  <a:srgbClr val="FF0000"/>
                </a:solidFill>
              </a:rPr>
              <a:t>sufficient</a:t>
            </a:r>
            <a:r>
              <a:rPr lang="en-US" sz="1725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1725" dirty="0"/>
              <a:t>A </a:t>
            </a:r>
            <a:r>
              <a:rPr lang="en-US" sz="1725" b="1" dirty="0"/>
              <a:t>necessary</a:t>
            </a:r>
            <a:r>
              <a:rPr lang="en-US" sz="1725" dirty="0"/>
              <a:t> condition for being an X is a condition C that X must satisfy in order for it to be an X.</a:t>
            </a:r>
          </a:p>
          <a:p>
            <a:pPr lvl="2"/>
            <a:r>
              <a:rPr lang="en-US" sz="1500" dirty="0"/>
              <a:t>If not C, then not X</a:t>
            </a:r>
          </a:p>
          <a:p>
            <a:pPr lvl="2"/>
            <a:r>
              <a:rPr lang="en-US" sz="1500" dirty="0"/>
              <a:t>”Having four sides” is necessary to be a square.</a:t>
            </a:r>
          </a:p>
          <a:p>
            <a:r>
              <a:rPr lang="en-US" sz="1725" dirty="0"/>
              <a:t>A </a:t>
            </a:r>
            <a:r>
              <a:rPr lang="en-US" sz="1725" b="1" dirty="0"/>
              <a:t>sufficient</a:t>
            </a:r>
            <a:r>
              <a:rPr lang="en-US" sz="1725" dirty="0"/>
              <a:t> condition for being an X is condition such that if something satisfies condition C, then it must be an X.</a:t>
            </a:r>
          </a:p>
          <a:p>
            <a:pPr lvl="2"/>
            <a:r>
              <a:rPr lang="en-US" sz="1500" dirty="0"/>
              <a:t>If and only if C, then X</a:t>
            </a:r>
          </a:p>
          <a:p>
            <a:pPr lvl="2"/>
            <a:r>
              <a:rPr lang="en-US" sz="1500" dirty="0"/>
              <a:t>The following necessary conditions, jointly, are sufficient to be a square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x has (exactly) four sides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each of x's sides is straight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x is a closed figure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x lies in a plane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each of x's sides is equal in length to each of the others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each of x's interior angles is equal to the others (right angles)</a:t>
            </a:r>
          </a:p>
          <a:p>
            <a:pPr lvl="3">
              <a:lnSpc>
                <a:spcPts val="1500"/>
              </a:lnSpc>
              <a:spcBef>
                <a:spcPts val="0"/>
              </a:spcBef>
            </a:pPr>
            <a:r>
              <a:rPr lang="en-US" sz="15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06244" y="3883104"/>
            <a:ext cx="755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Example from </a:t>
            </a:r>
            <a:r>
              <a:rPr lang="en-US" sz="1200" dirty="0"/>
              <a:t>Norman Swartz, SFU</a:t>
            </a:r>
          </a:p>
        </p:txBody>
      </p:sp>
    </p:spTree>
    <p:extLst>
      <p:ext uri="{BB962C8B-B14F-4D97-AF65-F5344CB8AC3E}">
        <p14:creationId xmlns:p14="http://schemas.microsoft.com/office/powerpoint/2010/main" val="325901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8181527-7462-E54B-9D93-3A94C58CF6B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Moving on to words and what they might mean. 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Chapter 6: Vector semantics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286500" cy="943434"/>
          </a:xfrm>
        </p:spPr>
        <p:txBody>
          <a:bodyPr>
            <a:normAutofit fontScale="90000"/>
          </a:bodyPr>
          <a:lstStyle/>
          <a:p>
            <a:r>
              <a:rPr lang="en-US" sz="3000" b="0" dirty="0"/>
              <a:t>Problem</a:t>
            </a:r>
            <a:br>
              <a:rPr lang="en-US" sz="3000" b="0" dirty="0"/>
            </a:br>
            <a:endParaRPr lang="en-US" sz="3000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1000" y="819150"/>
            <a:ext cx="8229600" cy="4038600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What are these?</a:t>
            </a:r>
          </a:p>
          <a:p>
            <a:r>
              <a:rPr lang="en-US" sz="2400" dirty="0"/>
              <a:t>Cups or bowls?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90" y="528704"/>
            <a:ext cx="3301409" cy="46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8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954"/>
            <a:ext cx="8229600" cy="756597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00150"/>
            <a:ext cx="7431911" cy="3726081"/>
          </a:xfrm>
        </p:spPr>
      </p:pic>
    </p:spTree>
    <p:extLst>
      <p:ext uri="{BB962C8B-B14F-4D97-AF65-F5344CB8AC3E}">
        <p14:creationId xmlns:p14="http://schemas.microsoft.com/office/powerpoint/2010/main" val="276982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9" y="209550"/>
            <a:ext cx="8915400" cy="800100"/>
          </a:xfrm>
        </p:spPr>
        <p:txBody>
          <a:bodyPr/>
          <a:lstStyle/>
          <a:p>
            <a:r>
              <a:rPr lang="en-US" b="0" dirty="0"/>
              <a:t>Ludwig Wittgenstein </a:t>
            </a:r>
            <a:br>
              <a:rPr lang="en-US" b="0" dirty="0"/>
            </a:br>
            <a:r>
              <a:rPr lang="en-US" b="0" dirty="0"/>
              <a:t>(1889-1951)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7150"/>
            <a:ext cx="1136938" cy="166386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0FB2588-CC05-894E-86F0-E32D27ECF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63" y="1333500"/>
            <a:ext cx="2201637" cy="3810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20B1F-7659-BF42-81E3-6593A7D15575}"/>
              </a:ext>
            </a:extLst>
          </p:cNvPr>
          <p:cNvSpPr txBox="1"/>
          <p:nvPr/>
        </p:nvSpPr>
        <p:spPr>
          <a:xfrm>
            <a:off x="260519" y="1725002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is a game?  That is, define </a:t>
            </a:r>
            <a:r>
              <a:rPr lang="en-US" sz="2400" i="1" dirty="0">
                <a:solidFill>
                  <a:schemeClr val="tx1"/>
                </a:solidFill>
              </a:rPr>
              <a:t>game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587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654" y="214954"/>
            <a:ext cx="6673646" cy="813746"/>
          </a:xfrm>
        </p:spPr>
        <p:txBody>
          <a:bodyPr>
            <a:normAutofit/>
          </a:bodyPr>
          <a:lstStyle/>
          <a:p>
            <a:r>
              <a:rPr lang="en-US" b="0" dirty="0"/>
              <a:t>What is a game?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085850"/>
            <a:ext cx="8077200" cy="342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dirty="0"/>
              <a:t>PI #66: </a:t>
            </a:r>
          </a:p>
          <a:p>
            <a:pPr marL="239316" lvl="1" indent="0">
              <a:buNone/>
            </a:pPr>
            <a:r>
              <a:rPr lang="en-US" sz="2100" dirty="0"/>
              <a:t>”Don’t say “there must be something common, or they would not be called `games’”—but </a:t>
            </a:r>
            <a:r>
              <a:rPr lang="en-US" sz="2100" i="1" dirty="0"/>
              <a:t>look and see </a:t>
            </a:r>
            <a:r>
              <a:rPr lang="en-US" sz="2100" dirty="0"/>
              <a:t>whether there is anything common to all”</a:t>
            </a:r>
          </a:p>
          <a:p>
            <a:pPr marL="239316" lvl="1" indent="0">
              <a:buNone/>
            </a:pPr>
            <a:endParaRPr lang="en-US" sz="1350" dirty="0"/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Is it amusing?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Is there competition?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Is there long-term strategy?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Is skill required?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Must luck play a role?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Are there cards?</a:t>
            </a:r>
          </a:p>
          <a:p>
            <a:pPr marL="445294" lvl="2" indent="0">
              <a:spcBef>
                <a:spcPts val="131"/>
              </a:spcBef>
              <a:buNone/>
            </a:pPr>
            <a:r>
              <a:rPr lang="en-US" sz="2100" dirty="0"/>
              <a:t>Is there a ball?</a:t>
            </a:r>
          </a:p>
        </p:txBody>
      </p:sp>
    </p:spTree>
    <p:extLst>
      <p:ext uri="{BB962C8B-B14F-4D97-AF65-F5344CB8AC3E}">
        <p14:creationId xmlns:p14="http://schemas.microsoft.com/office/powerpoint/2010/main" val="157497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Family Resemblance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04497200"/>
              </p:ext>
            </p:extLst>
          </p:nvPr>
        </p:nvGraphicFramePr>
        <p:xfrm>
          <a:off x="1689497" y="1123950"/>
          <a:ext cx="5829300" cy="960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Game 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ABC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BCD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ACD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Calibri" charset="0"/>
                          <a:ea typeface="Calibri" charset="0"/>
                          <a:cs typeface="Calibri" charset="0"/>
                        </a:rPr>
                        <a:t>ABD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3647" y="240792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“each item has at least one, and probably several, elements in common with one or more items, but no, or few, elements are common to all items”    Rosch and </a:t>
            </a:r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Mervis</a:t>
            </a:r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This is definitely not consistent with the classical model based on necessary and sufficient conditions.</a:t>
            </a:r>
          </a:p>
        </p:txBody>
      </p:sp>
    </p:spTree>
    <p:extLst>
      <p:ext uri="{BB962C8B-B14F-4D97-AF65-F5344CB8AC3E}">
        <p14:creationId xmlns:p14="http://schemas.microsoft.com/office/powerpoint/2010/main" val="1886706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2EA-1278-D146-BDE8-FDE3E984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E2FA-B62E-3547-AA1B-D1D19614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737C4-74AC-A042-8D5B-3C48D099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 Use in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229600" cy="3429000"/>
          </a:xfrm>
        </p:spPr>
        <p:txBody>
          <a:bodyPr/>
          <a:lstStyle/>
          <a:p>
            <a:r>
              <a:rPr lang="en-US" sz="2400" dirty="0"/>
              <a:t>In particular, words are defined by their environments (the words around them)</a:t>
            </a:r>
          </a:p>
          <a:p>
            <a:endParaRPr lang="en-US" sz="2400" dirty="0"/>
          </a:p>
          <a:p>
            <a:r>
              <a:rPr lang="en-US" sz="2400" dirty="0" err="1"/>
              <a:t>Zellig</a:t>
            </a:r>
            <a:r>
              <a:rPr lang="en-US" sz="2400" dirty="0"/>
              <a:t> Harris (1954): </a:t>
            </a:r>
            <a:r>
              <a:rPr lang="en-US" sz="2400" b="1" dirty="0"/>
              <a:t>If A and B have almost identical environments we say that they are synonyms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5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927F-2600-7A4D-B368-5069E69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does </a:t>
            </a:r>
            <a:r>
              <a:rPr lang="en-US" b="0" i="1" dirty="0" err="1"/>
              <a:t>ongchoi</a:t>
            </a:r>
            <a:r>
              <a:rPr lang="en-US" b="0" dirty="0"/>
              <a:t>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7E7B-DC19-F34F-9290-2382F44E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4300"/>
            <a:ext cx="8077200" cy="3473450"/>
          </a:xfrm>
        </p:spPr>
        <p:txBody>
          <a:bodyPr>
            <a:normAutofit/>
          </a:bodyPr>
          <a:lstStyle/>
          <a:p>
            <a:pPr marL="92869" indent="0">
              <a:buNone/>
            </a:pPr>
            <a:r>
              <a:rPr lang="en-US" sz="2100" dirty="0"/>
              <a:t>Suppose you see these sentences:</a:t>
            </a:r>
          </a:p>
          <a:p>
            <a:pPr marL="214313" indent="-121444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Ong </a:t>
            </a:r>
            <a:r>
              <a:rPr lang="en-US" sz="1800" dirty="0" err="1"/>
              <a:t>choi</a:t>
            </a:r>
            <a:r>
              <a:rPr lang="en-US" sz="1800" dirty="0"/>
              <a:t> is delicious </a:t>
            </a:r>
            <a:r>
              <a:rPr lang="en-US" sz="1800" b="1" dirty="0"/>
              <a:t>sautéed</a:t>
            </a:r>
            <a:r>
              <a:rPr lang="en-US" sz="1800" dirty="0"/>
              <a:t> </a:t>
            </a:r>
            <a:r>
              <a:rPr lang="en-US" sz="1800" b="1" dirty="0"/>
              <a:t>with</a:t>
            </a:r>
            <a:r>
              <a:rPr lang="en-US" sz="1800" dirty="0"/>
              <a:t> </a:t>
            </a:r>
            <a:r>
              <a:rPr lang="en-US" sz="1800" b="1" dirty="0"/>
              <a:t>garlic</a:t>
            </a:r>
            <a:r>
              <a:rPr lang="en-US" sz="1800" dirty="0"/>
              <a:t>. </a:t>
            </a:r>
          </a:p>
          <a:p>
            <a:pPr marL="214313" indent="-121444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Ong </a:t>
            </a:r>
            <a:r>
              <a:rPr lang="en-US" sz="1800" dirty="0" err="1"/>
              <a:t>choi</a:t>
            </a:r>
            <a:r>
              <a:rPr lang="en-US" sz="1800" dirty="0"/>
              <a:t> is superb </a:t>
            </a:r>
            <a:r>
              <a:rPr lang="en-US" sz="1800" b="1" dirty="0"/>
              <a:t>over rice</a:t>
            </a:r>
          </a:p>
          <a:p>
            <a:pPr marL="214313" indent="-121444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Ong </a:t>
            </a:r>
            <a:r>
              <a:rPr lang="en-US" sz="1800" dirty="0" err="1"/>
              <a:t>choi</a:t>
            </a:r>
            <a:r>
              <a:rPr lang="en-US" sz="1800" dirty="0"/>
              <a:t> </a:t>
            </a:r>
            <a:r>
              <a:rPr lang="en-US" sz="1800" b="1" dirty="0"/>
              <a:t>leaves</a:t>
            </a:r>
            <a:r>
              <a:rPr lang="en-US" sz="1800" dirty="0"/>
              <a:t> with salty sauces</a:t>
            </a:r>
          </a:p>
          <a:p>
            <a:r>
              <a:rPr lang="en-US" sz="2100" dirty="0"/>
              <a:t>And you've also seen these:</a:t>
            </a:r>
          </a:p>
          <a:p>
            <a:pPr marL="260747" indent="-167879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…spinach </a:t>
            </a:r>
            <a:r>
              <a:rPr lang="en-US" sz="1800" b="1" dirty="0"/>
              <a:t>sautéed</a:t>
            </a:r>
            <a:r>
              <a:rPr lang="en-US" sz="1800" dirty="0"/>
              <a:t> </a:t>
            </a:r>
            <a:r>
              <a:rPr lang="en-US" sz="1800" b="1" dirty="0"/>
              <a:t>with</a:t>
            </a:r>
            <a:r>
              <a:rPr lang="en-US" sz="1800" dirty="0"/>
              <a:t> </a:t>
            </a:r>
            <a:r>
              <a:rPr lang="en-US" sz="1800" b="1" dirty="0"/>
              <a:t>garlic</a:t>
            </a:r>
            <a:r>
              <a:rPr lang="en-US" sz="1800" dirty="0"/>
              <a:t> </a:t>
            </a:r>
            <a:r>
              <a:rPr lang="en-US" sz="1800" b="1" dirty="0"/>
              <a:t>over rice</a:t>
            </a:r>
          </a:p>
          <a:p>
            <a:pPr marL="260747" indent="-167879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Chard stems and </a:t>
            </a:r>
            <a:r>
              <a:rPr lang="en-US" sz="1800" b="1" dirty="0"/>
              <a:t>leaves</a:t>
            </a:r>
            <a:r>
              <a:rPr lang="en-US" sz="1800" dirty="0"/>
              <a:t> are </a:t>
            </a:r>
            <a:r>
              <a:rPr lang="en-US" sz="1800" b="1" dirty="0"/>
              <a:t>delicious</a:t>
            </a:r>
          </a:p>
          <a:p>
            <a:pPr marL="260747" indent="-167879">
              <a:lnSpc>
                <a:spcPct val="8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Collard greens and other </a:t>
            </a:r>
            <a:r>
              <a:rPr lang="en-US" sz="1800" b="1" dirty="0"/>
              <a:t>salty</a:t>
            </a:r>
            <a:r>
              <a:rPr lang="en-US" sz="1800" dirty="0"/>
              <a:t> leafy greens</a:t>
            </a:r>
          </a:p>
          <a:p>
            <a:r>
              <a:rPr lang="en-US" sz="2100" dirty="0"/>
              <a:t>Conclusion:</a:t>
            </a:r>
          </a:p>
          <a:p>
            <a:pPr lvl="1"/>
            <a:r>
              <a:rPr lang="en-US" sz="1800" dirty="0" err="1"/>
              <a:t>Ongchoi</a:t>
            </a:r>
            <a:r>
              <a:rPr lang="en-US" sz="1800" dirty="0"/>
              <a:t> is a leafy green like spinach, chard, or collard greens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BC9D-C67D-D74D-AC6B-B7F1F9CA0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550"/>
            <a:ext cx="8915400" cy="80010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Ong </a:t>
            </a:r>
            <a:r>
              <a:rPr lang="en-US" b="0" dirty="0" err="1"/>
              <a:t>choi</a:t>
            </a:r>
            <a:r>
              <a:rPr lang="en-US" b="0" dirty="0"/>
              <a:t>: </a:t>
            </a:r>
            <a:r>
              <a:rPr lang="en-US" b="0" i="1" dirty="0"/>
              <a:t>Ipomoea </a:t>
            </a:r>
            <a:r>
              <a:rPr lang="en-US" b="0" i="1" dirty="0" err="1"/>
              <a:t>aquatica</a:t>
            </a:r>
            <a:r>
              <a:rPr lang="en-US" b="0" i="1" dirty="0"/>
              <a:t> </a:t>
            </a:r>
            <a:br>
              <a:rPr lang="en-US" b="0" i="1" dirty="0"/>
            </a:br>
            <a:r>
              <a:rPr lang="en-US" b="0" i="1" dirty="0"/>
              <a:t>"Water Spinach"</a:t>
            </a:r>
            <a:endParaRPr lang="en-US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303021"/>
            <a:ext cx="4260056" cy="35408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12895-FB05-3C42-AE96-C867F6A157DF}"/>
              </a:ext>
            </a:extLst>
          </p:cNvPr>
          <p:cNvSpPr txBox="1"/>
          <p:nvPr/>
        </p:nvSpPr>
        <p:spPr>
          <a:xfrm>
            <a:off x="4581317" y="4846979"/>
            <a:ext cx="26500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Yamaguchi, Wikimedia Commons, public domain</a:t>
            </a:r>
          </a:p>
        </p:txBody>
      </p:sp>
    </p:spTree>
    <p:extLst>
      <p:ext uri="{BB962C8B-B14F-4D97-AF65-F5344CB8AC3E}">
        <p14:creationId xmlns:p14="http://schemas.microsoft.com/office/powerpoint/2010/main" val="310128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98380"/>
            <a:ext cx="4720591" cy="2545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3360420" y="2571750"/>
            <a:ext cx="4857750" cy="257175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4954"/>
            <a:ext cx="8458200" cy="928047"/>
          </a:xfrm>
        </p:spPr>
        <p:txBody>
          <a:bodyPr>
            <a:normAutofit/>
          </a:bodyPr>
          <a:lstStyle/>
          <a:p>
            <a:r>
              <a:rPr lang="en-US" b="0" dirty="0"/>
              <a:t>Meaning Based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382000" cy="3981450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Each word = a vector </a:t>
            </a:r>
          </a:p>
          <a:p>
            <a:pPr lvl="1"/>
            <a:r>
              <a:rPr lang="en-US" sz="2250" dirty="0"/>
              <a:t>Not just "word" or word45.</a:t>
            </a:r>
          </a:p>
          <a:p>
            <a:r>
              <a:rPr lang="en-US" sz="24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714500"/>
            <a:ext cx="6972300" cy="2800350"/>
          </a:xfrm>
        </p:spPr>
        <p:txBody>
          <a:bodyPr/>
          <a:lstStyle/>
          <a:p>
            <a:r>
              <a:rPr lang="en-US" dirty="0"/>
              <a:t>First thought: look in a dictionary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http://www.oed.com/</a:t>
            </a:r>
            <a:endParaRPr lang="en-US" dirty="0"/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2218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Words as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1550"/>
            <a:ext cx="8458200" cy="4057650"/>
          </a:xfrm>
        </p:spPr>
        <p:txBody>
          <a:bodyPr>
            <a:normAutofit/>
          </a:bodyPr>
          <a:lstStyle/>
          <a:p>
            <a:r>
              <a:rPr lang="en-US" sz="2400" dirty="0"/>
              <a:t>Called "embeddings" because it's embedded into a space</a:t>
            </a:r>
          </a:p>
          <a:p>
            <a:r>
              <a:rPr lang="en-US" sz="2400" dirty="0"/>
              <a:t>Dominant way to represent word meaning in NLP</a:t>
            </a:r>
          </a:p>
          <a:p>
            <a:r>
              <a:rPr lang="en-US" sz="2400" dirty="0"/>
              <a:t>Fine-grained model of meaning for similarity </a:t>
            </a:r>
          </a:p>
          <a:p>
            <a:pPr lvl="1"/>
            <a:r>
              <a:rPr lang="en-US" sz="2100" dirty="0"/>
              <a:t>NLP tasks like sentiment analysis</a:t>
            </a:r>
          </a:p>
          <a:p>
            <a:pPr lvl="2"/>
            <a:r>
              <a:rPr lang="en-US" sz="1800" dirty="0"/>
              <a:t>With words,  requires </a:t>
            </a:r>
            <a:r>
              <a:rPr lang="en-US" sz="1800" b="1" dirty="0"/>
              <a:t>same</a:t>
            </a:r>
            <a:r>
              <a:rPr lang="en-US" sz="1800" dirty="0"/>
              <a:t> word to be in training and test</a:t>
            </a:r>
          </a:p>
          <a:p>
            <a:pPr lvl="2"/>
            <a:r>
              <a:rPr lang="en-US" sz="1800" dirty="0"/>
              <a:t>With embeddings: ok if </a:t>
            </a:r>
            <a:r>
              <a:rPr lang="en-US" sz="1800" b="1" dirty="0"/>
              <a:t>similar</a:t>
            </a:r>
            <a:r>
              <a:rPr lang="en-US" sz="1800" dirty="0"/>
              <a:t> words occurred!!! </a:t>
            </a:r>
          </a:p>
          <a:p>
            <a:pPr lvl="1"/>
            <a:r>
              <a:rPr lang="en-US" sz="2100" dirty="0"/>
              <a:t>Question answering, conversational agents, </a:t>
            </a:r>
            <a:r>
              <a:rPr lang="en-US" sz="2100" dirty="0" err="1"/>
              <a:t>etc</a:t>
            </a:r>
            <a:endParaRPr lang="en-US" sz="2100" dirty="0"/>
          </a:p>
          <a:p>
            <a:r>
              <a:rPr lang="en-US" sz="2500" dirty="0"/>
              <a:t>Allows for simple methods of composition</a:t>
            </a:r>
          </a:p>
          <a:p>
            <a:pPr lvl="1"/>
            <a:r>
              <a:rPr lang="en-US" sz="1700" dirty="0"/>
              <a:t>“Big dog” == Vector(big) + Vector(dog)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7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229600" cy="3505200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rgbClr val="0000FF"/>
                </a:solidFill>
              </a:rPr>
              <a:t>Sparse: </a:t>
            </a:r>
            <a:r>
              <a:rPr lang="en-US" sz="2100" dirty="0" err="1">
                <a:solidFill>
                  <a:srgbClr val="0000FF"/>
                </a:solidFill>
              </a:rPr>
              <a:t>Tf-idf</a:t>
            </a:r>
            <a:r>
              <a:rPr lang="en-US" sz="2100" dirty="0">
                <a:solidFill>
                  <a:srgbClr val="0000FF"/>
                </a:solidFill>
              </a:rPr>
              <a:t> and PPMI</a:t>
            </a:r>
          </a:p>
          <a:p>
            <a:pPr lvl="1"/>
            <a:r>
              <a:rPr lang="en-US" sz="1800" dirty="0"/>
              <a:t>A common model from the information retrieval world</a:t>
            </a:r>
          </a:p>
          <a:p>
            <a:pPr lvl="1"/>
            <a:r>
              <a:rPr lang="en-US" sz="1800" dirty="0"/>
              <a:t>Sparse vectors</a:t>
            </a:r>
          </a:p>
          <a:p>
            <a:pPr lvl="1"/>
            <a:r>
              <a:rPr lang="en-US" sz="1800" dirty="0"/>
              <a:t>Words are represented by a function of the counts of nearby words</a:t>
            </a:r>
          </a:p>
          <a:p>
            <a:r>
              <a:rPr lang="en-US" sz="2100" dirty="0">
                <a:solidFill>
                  <a:srgbClr val="0000FF"/>
                </a:solidFill>
              </a:rPr>
              <a:t>Dense:  LSA, Word2vec, GLOVE, etc.</a:t>
            </a:r>
          </a:p>
          <a:p>
            <a:pPr lvl="1"/>
            <a:r>
              <a:rPr lang="en-US" sz="1800" dirty="0"/>
              <a:t>Dense vectors</a:t>
            </a:r>
          </a:p>
          <a:p>
            <a:pPr lvl="1"/>
            <a:r>
              <a:rPr lang="en-US" sz="1800" dirty="0"/>
              <a:t>Representation is created by training a classifier to distinguish nearby and far-away words</a:t>
            </a:r>
          </a:p>
        </p:txBody>
      </p:sp>
    </p:spTree>
    <p:extLst>
      <p:ext uri="{BB962C8B-B14F-4D97-AF65-F5344CB8AC3E}">
        <p14:creationId xmlns:p14="http://schemas.microsoft.com/office/powerpoint/2010/main" val="390412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49" y="2400300"/>
            <a:ext cx="6553115" cy="11120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4" y="2410229"/>
            <a:ext cx="7475462" cy="1260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1760220" y="1655452"/>
            <a:ext cx="63062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76166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82" y="1543050"/>
            <a:ext cx="6411326" cy="2800349"/>
          </a:xfrm>
        </p:spPr>
      </p:pic>
    </p:spTree>
    <p:extLst>
      <p:ext uri="{BB962C8B-B14F-4D97-AF65-F5344CB8AC3E}">
        <p14:creationId xmlns:p14="http://schemas.microsoft.com/office/powerpoint/2010/main" val="1598091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756596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43000"/>
            <a:ext cx="6437539" cy="1085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762000" y="2488015"/>
            <a:ext cx="7848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/>
                </a:solidFill>
              </a:rPr>
              <a:t>Vectors are similar for the two comedies</a:t>
            </a:r>
          </a:p>
          <a:p>
            <a:r>
              <a:rPr lang="en-US" sz="2700" dirty="0">
                <a:solidFill>
                  <a:schemeClr val="tx1"/>
                </a:solidFill>
              </a:rPr>
              <a:t>Different than the histories</a:t>
            </a:r>
          </a:p>
          <a:p>
            <a:r>
              <a:rPr lang="en-US" sz="2700" i="1" dirty="0">
                <a:solidFill>
                  <a:schemeClr val="tx1"/>
                </a:solidFill>
              </a:rPr>
              <a:t>	</a:t>
            </a:r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Comedies have more fools and wit and fewer battles.</a:t>
            </a:r>
          </a:p>
        </p:txBody>
      </p:sp>
    </p:spTree>
    <p:extLst>
      <p:ext uri="{BB962C8B-B14F-4D97-AF65-F5344CB8AC3E}">
        <p14:creationId xmlns:p14="http://schemas.microsoft.com/office/powerpoint/2010/main" val="13966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771650"/>
            <a:ext cx="6582104" cy="1143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914400" y="3429000"/>
            <a:ext cx="7543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chemeClr val="tx1"/>
                </a:solidFill>
              </a:rPr>
              <a:t>battle</a:t>
            </a:r>
            <a:r>
              <a:rPr lang="en-US" sz="2100" dirty="0">
                <a:solidFill>
                  <a:schemeClr val="tx1"/>
                </a:solidFill>
              </a:rPr>
              <a:t> is "the kind of word that occurs in Julius Caesar and Henry V"</a:t>
            </a:r>
          </a:p>
          <a:p>
            <a:endParaRPr lang="en-US" sz="2100" dirty="0">
              <a:solidFill>
                <a:schemeClr val="tx1"/>
              </a:solidFill>
            </a:endParaRPr>
          </a:p>
          <a:p>
            <a:r>
              <a:rPr lang="en-US" sz="2100" i="1" dirty="0">
                <a:solidFill>
                  <a:schemeClr val="tx1"/>
                </a:solidFill>
              </a:rPr>
              <a:t>fool </a:t>
            </a:r>
            <a:r>
              <a:rPr lang="en-US" sz="2100" dirty="0">
                <a:solidFill>
                  <a:schemeClr val="tx1"/>
                </a:solidFill>
              </a:rPr>
              <a:t>is "the kind of word that occurs in comedies, especially Twelfth Night"</a:t>
            </a:r>
          </a:p>
        </p:txBody>
      </p:sp>
    </p:spTree>
    <p:extLst>
      <p:ext uri="{BB962C8B-B14F-4D97-AF65-F5344CB8AC3E}">
        <p14:creationId xmlns:p14="http://schemas.microsoft.com/office/powerpoint/2010/main" val="3329534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326432" y="3886200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526582" y="3886200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126282" y="4343400"/>
            <a:ext cx="10287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12232" y="4343400"/>
            <a:ext cx="4572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4953"/>
            <a:ext cx="8381999" cy="108806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Word-word matrix</a:t>
            </a:r>
            <a:br>
              <a:rPr lang="en-US" b="0" dirty="0"/>
            </a:br>
            <a:r>
              <a:rPr lang="en-US" b="0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5900"/>
            <a:ext cx="7448550" cy="2614613"/>
          </a:xfrm>
        </p:spPr>
        <p:txBody>
          <a:bodyPr/>
          <a:lstStyle/>
          <a:p>
            <a:r>
              <a:rPr lang="en-US" sz="2100" dirty="0"/>
              <a:t>Two words are similar in meaning if their context vectors are similar</a:t>
            </a:r>
            <a:endParaRPr lang="en-US" dirty="0"/>
          </a:p>
          <a:p>
            <a:endParaRPr lang="en-US" sz="13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791563" y="5429250"/>
            <a:ext cx="1485900" cy="257175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406299" y="2014537"/>
            <a:ext cx="228600" cy="442912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397871" y="1785937"/>
            <a:ext cx="228599" cy="442912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384584"/>
              </p:ext>
            </p:extLst>
          </p:nvPr>
        </p:nvGraphicFramePr>
        <p:xfrm>
          <a:off x="1629950" y="3562350"/>
          <a:ext cx="5990913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3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9950" y="3562350"/>
                        <a:ext cx="5990913" cy="360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419904"/>
            <a:ext cx="7413273" cy="8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7750"/>
            <a:ext cx="6019800" cy="3977996"/>
          </a:xfrm>
        </p:spPr>
      </p:pic>
    </p:spTree>
    <p:extLst>
      <p:ext uri="{BB962C8B-B14F-4D97-AF65-F5344CB8AC3E}">
        <p14:creationId xmlns:p14="http://schemas.microsoft.com/office/powerpoint/2010/main" val="390534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32809"/>
            <a:ext cx="7498080" cy="98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966735" y="365425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852107"/>
            <a:ext cx="2457450" cy="18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9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382000" cy="846802"/>
          </a:xfrm>
        </p:spPr>
        <p:txBody>
          <a:bodyPr>
            <a:normAutofit/>
          </a:bodyPr>
          <a:lstStyle/>
          <a:p>
            <a:pPr eaLnBrk="1" hangingPunct="1"/>
            <a:r>
              <a:rPr lang="en-US" b="0" dirty="0">
                <a:ea typeface="ＭＳ Ｐゴシック" charset="-128"/>
                <a:cs typeface="ＭＳ Ｐゴシック" charset="-128"/>
              </a:rPr>
              <a:t>Cosine for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1371600" y="3166156"/>
            <a:ext cx="64579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1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1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1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1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1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1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1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1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1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1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100" dirty="0">
                <a:latin typeface="Calibri (Body)"/>
                <a:cs typeface="Calibri (Body)"/>
              </a:rPr>
              <a:t>Cos(</a:t>
            </a:r>
            <a:r>
              <a:rPr lang="en-US" sz="2100" i="1" dirty="0" err="1">
                <a:latin typeface="Calibri (Body)"/>
                <a:cs typeface="Calibri (Body)"/>
              </a:rPr>
              <a:t>v,w</a:t>
            </a:r>
            <a:r>
              <a:rPr lang="en-US" sz="2100" dirty="0">
                <a:latin typeface="Calibri (Body)"/>
                <a:cs typeface="Calibri (Body)"/>
              </a:rPr>
              <a:t>) is the cosine similarity of </a:t>
            </a:r>
            <a:r>
              <a:rPr lang="en-US" sz="2100" i="1" dirty="0">
                <a:latin typeface="Calibri (Body)"/>
                <a:cs typeface="Calibri (Body)"/>
              </a:rPr>
              <a:t>v</a:t>
            </a:r>
            <a:r>
              <a:rPr lang="en-US" sz="2100" dirty="0">
                <a:latin typeface="Calibri (Body)"/>
                <a:cs typeface="Calibri (Body)"/>
              </a:rPr>
              <a:t> and </a:t>
            </a:r>
            <a:r>
              <a:rPr lang="en-US" sz="2100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4914900" y="4053768"/>
            <a:ext cx="171450" cy="89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543550" y="4053766"/>
            <a:ext cx="171450" cy="89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2145483" y="4051981"/>
            <a:ext cx="171450" cy="89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934361" y="4052875"/>
            <a:ext cx="171450" cy="89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6858002" y="534621"/>
            <a:ext cx="10074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21" y="3602460"/>
            <a:ext cx="1798085" cy="899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983" y="1076928"/>
            <a:ext cx="4946781" cy="18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7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039" y="111120"/>
            <a:ext cx="8534400" cy="541306"/>
          </a:xfrm>
        </p:spPr>
        <p:txBody>
          <a:bodyPr>
            <a:noAutofit/>
          </a:bodyPr>
          <a:lstStyle/>
          <a:p>
            <a:r>
              <a:rPr lang="en-US" sz="3200" b="0" dirty="0"/>
              <a:t>Words, Lemmas, Senses, Definitions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84" y="1124952"/>
            <a:ext cx="3179263" cy="22441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9" y="3534286"/>
            <a:ext cx="2940127" cy="147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94" y="1514230"/>
            <a:ext cx="3598935" cy="182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93" y="2014639"/>
            <a:ext cx="3373907" cy="1413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87992" y="711630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432FF"/>
                </a:solidFill>
              </a:rPr>
              <a:t>sense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228723" y="2301306"/>
            <a:ext cx="210291" cy="175998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Freeform 12"/>
          <p:cNvSpPr/>
          <p:nvPr/>
        </p:nvSpPr>
        <p:spPr>
          <a:xfrm>
            <a:off x="4627094" y="1514231"/>
            <a:ext cx="210291" cy="175998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Freeform 13"/>
          <p:cNvSpPr/>
          <p:nvPr/>
        </p:nvSpPr>
        <p:spPr>
          <a:xfrm>
            <a:off x="1221501" y="3587409"/>
            <a:ext cx="210291" cy="175998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4655666" y="1960723"/>
            <a:ext cx="210291" cy="175998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207209" y="4591110"/>
            <a:ext cx="210291" cy="175998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35" name="Group 34"/>
          <p:cNvGrpSpPr/>
          <p:nvPr/>
        </p:nvGrpSpPr>
        <p:grpSpPr>
          <a:xfrm>
            <a:off x="1175128" y="747285"/>
            <a:ext cx="2365244" cy="645746"/>
            <a:chOff x="42837" y="996380"/>
            <a:chExt cx="3153658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609843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solidFill>
                    <a:srgbClr val="0432FF"/>
                  </a:solidFill>
                </a:rPr>
                <a:t>lemma</a:t>
              </a:r>
              <a:endParaRPr lang="en-US" sz="1200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45167" y="1076650"/>
            <a:ext cx="246221" cy="4401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439014" y="1070786"/>
            <a:ext cx="3051860" cy="1236475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417501" y="1091602"/>
            <a:ext cx="3044801" cy="2495807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1346513" y="1082055"/>
            <a:ext cx="3134584" cy="351161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429860" y="1091602"/>
            <a:ext cx="225806" cy="87168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67873" y="728675"/>
            <a:ext cx="15928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0432FF"/>
                </a:solidFill>
              </a:rPr>
              <a:t>definition</a:t>
            </a:r>
            <a:endParaRPr lang="en-US" sz="1200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874823" y="1196378"/>
            <a:ext cx="183078" cy="317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Cosine for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5067300" cy="3033713"/>
          </a:xfrm>
        </p:spPr>
        <p:txBody>
          <a:bodyPr/>
          <a:lstStyle/>
          <a:p>
            <a:r>
              <a:rPr lang="en-US" sz="2800" dirty="0"/>
              <a:t>-1: vectors point in opposite direction </a:t>
            </a:r>
          </a:p>
          <a:p>
            <a:r>
              <a:rPr lang="en-US" sz="2800" dirty="0"/>
              <a:t>+1:  vectors point in same direction</a:t>
            </a:r>
          </a:p>
          <a:p>
            <a:r>
              <a:rPr lang="en-US" sz="2800" dirty="0"/>
              <a:t>0: vectors are orthogonal</a:t>
            </a:r>
          </a:p>
          <a:p>
            <a:r>
              <a:rPr lang="en-US" sz="2800" dirty="0"/>
              <a:t>Frequency is non-negative, so  cosine range 0-1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38800" y="1885950"/>
            <a:ext cx="2657476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963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370053"/>
              </p:ext>
            </p:extLst>
          </p:nvPr>
        </p:nvGraphicFramePr>
        <p:xfrm>
          <a:off x="5486400" y="65579"/>
          <a:ext cx="3635657" cy="165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large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computer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500" dirty="0"/>
                        <a:t>apricot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r>
                        <a:rPr lang="en-US" sz="1500" dirty="0"/>
                        <a:t>digital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information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1000" y="2153060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cosine(</a:t>
            </a:r>
            <a:r>
              <a:rPr lang="en-US" sz="1800" dirty="0" err="1"/>
              <a:t>apricot,information</a:t>
            </a:r>
            <a:r>
              <a:rPr lang="en-US" sz="1800" dirty="0"/>
              <a:t>) = 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/>
              <a:t>cosine(</a:t>
            </a:r>
            <a:r>
              <a:rPr lang="en-US" sz="1800" dirty="0" err="1"/>
              <a:t>digital,information</a:t>
            </a:r>
            <a:r>
              <a:rPr lang="en-US" sz="1800" dirty="0"/>
              <a:t>) =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/>
              <a:t>cosine(</a:t>
            </a:r>
            <a:r>
              <a:rPr lang="en-US" sz="1800" dirty="0" err="1"/>
              <a:t>apricot,digital</a:t>
            </a:r>
            <a:r>
              <a:rPr lang="en-US" sz="1800" dirty="0"/>
              <a:t>) =</a:t>
            </a:r>
          </a:p>
          <a:p>
            <a:endParaRPr lang="en-US" sz="18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17472"/>
              </p:ext>
            </p:extLst>
          </p:nvPr>
        </p:nvGraphicFramePr>
        <p:xfrm>
          <a:off x="381000" y="361950"/>
          <a:ext cx="4854796" cy="111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5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1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61950"/>
                        <a:ext cx="4854796" cy="11183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514851" y="2397507"/>
          <a:ext cx="735592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6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1" y="2397507"/>
                        <a:ext cx="735592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779259" y="3896532"/>
          <a:ext cx="735592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7" name="Equation" r:id="rId7" imgW="622300" imgH="215900" progId="Equation.3">
                  <p:embed/>
                </p:oleObj>
              </mc:Choice>
              <mc:Fallback>
                <p:oleObj name="Equation" r:id="rId7" imgW="622300" imgH="2159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259" y="3896532"/>
                        <a:ext cx="735592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200650" y="3052017"/>
          <a:ext cx="795641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8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0650" y="3052017"/>
                        <a:ext cx="795641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257800" y="2397507"/>
          <a:ext cx="795641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9" name="Equation" r:id="rId10" imgW="673100" imgH="215900" progId="Equation.3">
                  <p:embed/>
                </p:oleObj>
              </mc:Choice>
              <mc:Fallback>
                <p:oleObj name="Equation" r:id="rId10" imgW="673100" imgH="2159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57800" y="2397507"/>
                        <a:ext cx="795641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1" y="3910870"/>
          <a:ext cx="735592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0" name="Equation" r:id="rId11" imgW="622300" imgH="215900" progId="Equation.3">
                  <p:embed/>
                </p:oleObj>
              </mc:Choice>
              <mc:Fallback>
                <p:oleObj name="Equation" r:id="rId11" imgW="6223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1" y="3910870"/>
                        <a:ext cx="735592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407909" y="3052017"/>
          <a:ext cx="735592" cy="25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1" name="Equation" r:id="rId13" imgW="622300" imgH="215900" progId="Equation.3">
                  <p:embed/>
                </p:oleObj>
              </mc:Choice>
              <mc:Fallback>
                <p:oleObj name="Equation" r:id="rId13" imgW="6223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07909" y="3052017"/>
                        <a:ext cx="735592" cy="25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743450" y="2145840"/>
          <a:ext cx="1063908" cy="46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2" name="Equation" r:id="rId14" imgW="901700" imgH="393700" progId="Equation.3">
                  <p:embed/>
                </p:oleObj>
              </mc:Choice>
              <mc:Fallback>
                <p:oleObj name="Equation" r:id="rId14" imgW="901700" imgH="393700" progId="Equation.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43450" y="2145840"/>
                        <a:ext cx="1063908" cy="46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29150" y="2800350"/>
          <a:ext cx="1093737" cy="46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3" name="Equation" r:id="rId16" imgW="927100" imgH="393700" progId="Equation.3">
                  <p:embed/>
                </p:oleObj>
              </mc:Choice>
              <mc:Fallback>
                <p:oleObj name="Equation" r:id="rId16" imgW="927100" imgH="3937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29150" y="2800350"/>
                        <a:ext cx="1093737" cy="46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057650" y="3600450"/>
          <a:ext cx="1093737" cy="46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4" name="Equation" r:id="rId18" imgW="927100" imgH="393700" progId="Equation.3">
                  <p:embed/>
                </p:oleObj>
              </mc:Choice>
              <mc:Fallback>
                <p:oleObj name="Equation" r:id="rId18" imgW="927100" imgH="393700" progId="Equation.3">
                  <p:embed/>
                  <p:pic>
                    <p:nvPicPr>
                      <p:cNvPr id="21" name="Object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57650" y="3600450"/>
                        <a:ext cx="1093737" cy="464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286501" y="2190555"/>
          <a:ext cx="915590" cy="495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5" name="Equation" r:id="rId20" imgW="774700" imgH="419100" progId="Equation.3">
                  <p:embed/>
                </p:oleObj>
              </mc:Choice>
              <mc:Fallback>
                <p:oleObj name="Equation" r:id="rId20" imgW="774700" imgH="419100" progId="Equation.3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86501" y="2190555"/>
                        <a:ext cx="915590" cy="495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115050" y="2857501"/>
          <a:ext cx="1125224" cy="495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6" name="Equation" r:id="rId22" imgW="952500" imgH="419100" progId="Equation.3">
                  <p:embed/>
                </p:oleObj>
              </mc:Choice>
              <mc:Fallback>
                <p:oleObj name="Equation" r:id="rId22" imgW="952500" imgH="419100" progId="Equation.3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15050" y="2857501"/>
                        <a:ext cx="1125224" cy="495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715000" y="3714750"/>
          <a:ext cx="285035" cy="19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7" name="Equation" r:id="rId24" imgW="241300" imgH="165100" progId="Equation.3">
                  <p:embed/>
                </p:oleObj>
              </mc:Choice>
              <mc:Fallback>
                <p:oleObj name="Equation" r:id="rId24" imgW="241300" imgH="1651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15000" y="3714750"/>
                        <a:ext cx="285035" cy="19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56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Frequency?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52550"/>
            <a:ext cx="8229600" cy="3505200"/>
          </a:xfrm>
        </p:spPr>
        <p:txBody>
          <a:bodyPr/>
          <a:lstStyle/>
          <a:p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3132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214953"/>
            <a:ext cx="5657850" cy="585883"/>
          </a:xfrm>
        </p:spPr>
        <p:txBody>
          <a:bodyPr/>
          <a:lstStyle/>
          <a:p>
            <a:r>
              <a:rPr lang="en-US" b="0" dirty="0" err="1"/>
              <a:t>tf-idf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6623"/>
            <a:ext cx="8305800" cy="3545198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tf</a:t>
            </a:r>
            <a:r>
              <a:rPr lang="en-US" sz="1800" b="1" dirty="0"/>
              <a:t>: term frequency</a:t>
            </a:r>
            <a:r>
              <a:rPr lang="en-US" sz="1800" dirty="0"/>
              <a:t>. frequency count (usually log-transformed):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 err="1"/>
              <a:t>Idf</a:t>
            </a:r>
            <a:r>
              <a:rPr lang="en-US" sz="1800" b="1" dirty="0"/>
              <a:t>: inverse document frequency: </a:t>
            </a:r>
            <a:r>
              <a:rPr lang="en-US" sz="1800" b="1" dirty="0" err="1"/>
              <a:t>tf</a:t>
            </a:r>
            <a:r>
              <a:rPr lang="en-US" sz="18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171700"/>
            <a:ext cx="2100263" cy="971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486400" y="2171701"/>
            <a:ext cx="2105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382898" y="3327886"/>
            <a:ext cx="203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 of  docs that have word </a:t>
            </a:r>
            <a:r>
              <a:rPr lang="en-US" sz="1200" dirty="0" err="1"/>
              <a:t>i</a:t>
            </a:r>
            <a:endParaRPr lang="en-US" sz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863230" y="2301658"/>
            <a:ext cx="648222" cy="29123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00600" y="3086100"/>
            <a:ext cx="582298" cy="3429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21" y="4441313"/>
            <a:ext cx="2033680" cy="395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1760220" y="3846669"/>
            <a:ext cx="46021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tf-idf</a:t>
            </a:r>
            <a:r>
              <a:rPr lang="en-US" sz="21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1499441" y="3310279"/>
            <a:ext cx="3185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Words like "the" or "good" have very low </a:t>
            </a:r>
            <a:r>
              <a:rPr lang="en-US" sz="1200" dirty="0" err="1">
                <a:solidFill>
                  <a:srgbClr val="0000FF"/>
                </a:solidFill>
              </a:rPr>
              <a:t>idf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32" y="1281414"/>
            <a:ext cx="4005452" cy="6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76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two words using </a:t>
            </a:r>
            <a:r>
              <a:rPr lang="en-US" sz="2400" dirty="0" err="1"/>
              <a:t>tf-idf</a:t>
            </a:r>
            <a:r>
              <a:rPr lang="en-US" sz="2400" dirty="0"/>
              <a:t> cosine to see if they are similar</a:t>
            </a:r>
          </a:p>
          <a:p>
            <a:r>
              <a:rPr lang="en-US" sz="2400" dirty="0"/>
              <a:t>Compare two documents</a:t>
            </a:r>
          </a:p>
          <a:p>
            <a:pPr lvl="1"/>
            <a:r>
              <a:rPr lang="en-US" sz="2100" dirty="0"/>
              <a:t>Take the centroid of vectors of all the words in the document</a:t>
            </a:r>
          </a:p>
          <a:p>
            <a:pPr lvl="1"/>
            <a:r>
              <a:rPr lang="en-US" sz="21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3798094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1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756597"/>
          </a:xfrm>
        </p:spPr>
        <p:txBody>
          <a:bodyPr/>
          <a:lstStyle/>
          <a:p>
            <a:r>
              <a:rPr lang="en-US" b="0" dirty="0"/>
              <a:t>An Alternative:</a:t>
            </a:r>
            <a:br>
              <a:rPr lang="en-US" b="0" dirty="0"/>
            </a:br>
            <a:r>
              <a:rPr lang="en-US" b="0" dirty="0"/>
              <a:t>PPMI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86119"/>
            <a:ext cx="8381999" cy="3644900"/>
          </a:xfrm>
        </p:spPr>
        <p:txBody>
          <a:bodyPr>
            <a:noAutofit/>
          </a:bodyPr>
          <a:lstStyle/>
          <a:p>
            <a:r>
              <a:rPr lang="en-US" sz="2250" dirty="0"/>
              <a:t>Ask whether a context word is </a:t>
            </a:r>
            <a:r>
              <a:rPr lang="en-US" sz="2250" b="1" dirty="0"/>
              <a:t>particularly informative </a:t>
            </a:r>
            <a:r>
              <a:rPr lang="en-US" sz="2250" dirty="0"/>
              <a:t>about the target word.</a:t>
            </a:r>
          </a:p>
          <a:p>
            <a:pPr lvl="1"/>
            <a:r>
              <a:rPr lang="en-US" sz="2250" dirty="0">
                <a:solidFill>
                  <a:srgbClr val="0000FF"/>
                </a:solidFill>
              </a:rPr>
              <a:t>Positive </a:t>
            </a:r>
            <a:r>
              <a:rPr lang="en-US" sz="2250" dirty="0" err="1">
                <a:solidFill>
                  <a:srgbClr val="0000FF"/>
                </a:solidFill>
              </a:rPr>
              <a:t>Pointwise</a:t>
            </a:r>
            <a:r>
              <a:rPr lang="en-US" sz="2250" dirty="0">
                <a:solidFill>
                  <a:srgbClr val="0000FF"/>
                </a:solidFill>
              </a:rPr>
              <a:t> Mutual Information (PPMI)</a:t>
            </a:r>
            <a:endParaRPr lang="en-US" sz="22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53400" cy="685800"/>
          </a:xfrm>
        </p:spPr>
        <p:txBody>
          <a:bodyPr/>
          <a:lstStyle/>
          <a:p>
            <a:r>
              <a:rPr lang="en-US" b="0" dirty="0" err="1"/>
              <a:t>Pointwise</a:t>
            </a:r>
            <a:r>
              <a:rPr lang="en-US" b="0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533400" y="1123950"/>
                <a:ext cx="8382000" cy="3905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Pointwise mutual information</a:t>
                </a:r>
                <a:r>
                  <a:rPr lang="en-US" sz="2000" dirty="0"/>
                  <a:t>: </a:t>
                </a:r>
              </a:p>
              <a:p>
                <a:pPr marL="342900" lvl="1" indent="0">
                  <a:buNone/>
                </a:pPr>
                <a:r>
                  <a:rPr lang="en-US" sz="1400" dirty="0"/>
                  <a:t>Do events x and y co-occur more than if they were independent?</a:t>
                </a:r>
              </a:p>
              <a:p>
                <a:pPr lvl="1"/>
                <a:endParaRPr lang="en-US" sz="800" dirty="0"/>
              </a:p>
              <a:p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0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000" b="1" dirty="0"/>
                  <a:t>PMI between two words</a:t>
                </a:r>
                <a:r>
                  <a:rPr lang="en-US" sz="2000" dirty="0"/>
                  <a:t>: 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1400" dirty="0"/>
              </a:p>
              <a:p>
                <a:pPr marL="342900" lvl="1" indent="0">
                  <a:buNone/>
                </a:pPr>
                <a:r>
                  <a:rPr lang="en-US" sz="14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800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buFont typeface="Wingdings" pitchFamily="-65" charset="2"/>
                  <a:buNone/>
                </a:pPr>
                <a:endParaRPr lang="en-US" sz="110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123950"/>
                <a:ext cx="8382000" cy="3905250"/>
              </a:xfrm>
              <a:blipFill>
                <a:blip r:embed="rId4"/>
                <a:stretch>
                  <a:fillRect l="-756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72827"/>
              </p:ext>
            </p:extLst>
          </p:nvPr>
        </p:nvGraphicFramePr>
        <p:xfrm>
          <a:off x="2209800" y="1962150"/>
          <a:ext cx="325371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2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62150"/>
                        <a:ext cx="3253711" cy="6858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28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3350"/>
            <a:ext cx="8610600" cy="938213"/>
          </a:xfrm>
        </p:spPr>
        <p:txBody>
          <a:bodyPr>
            <a:normAutofit/>
          </a:bodyPr>
          <a:lstStyle/>
          <a:p>
            <a:r>
              <a:rPr lang="en-US" sz="3300" b="0" dirty="0"/>
              <a:t>Positive </a:t>
            </a:r>
            <a:r>
              <a:rPr lang="en-US" sz="3300" b="0" dirty="0" err="1"/>
              <a:t>Pointwise</a:t>
            </a:r>
            <a:r>
              <a:rPr lang="en-US" sz="3300" b="0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143000"/>
                <a:ext cx="8610600" cy="3829050"/>
              </a:xfrm>
            </p:spPr>
            <p:txBody>
              <a:bodyPr>
                <a:noAutofit/>
              </a:bodyPr>
              <a:lstStyle/>
              <a:p>
                <a:pPr marL="257175" lvl="1" indent="-257175">
                  <a:buClr>
                    <a:srgbClr val="CC0000"/>
                  </a:buClr>
                </a:pPr>
                <a:r>
                  <a:rPr lang="en-US" sz="2100" dirty="0"/>
                  <a:t>PMI ranges from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charset="0"/>
                      </a:rPr>
                      <m:t>−</m:t>
                    </m:r>
                    <m:r>
                      <a:rPr lang="en-US" sz="21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100"/>
                      <m:t>to</m:t>
                    </m:r>
                    <m:r>
                      <a:rPr lang="en-US" sz="2100" i="1">
                        <a:latin typeface="Cambria Math" charset="0"/>
                      </a:rPr>
                      <m:t> </m:t>
                    </m:r>
                    <m:r>
                      <a:rPr lang="en-US" sz="21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100" dirty="0"/>
              </a:p>
              <a:p>
                <a:pPr marL="257175" lvl="1" indent="-257175">
                  <a:buClr>
                    <a:srgbClr val="CC0000"/>
                  </a:buClr>
                </a:pPr>
                <a:r>
                  <a:rPr lang="en-US" sz="2100" dirty="0"/>
                  <a:t>But the negative values are problematic</a:t>
                </a:r>
              </a:p>
              <a:p>
                <a:pPr marL="514350" lvl="2" indent="-257175"/>
                <a:r>
                  <a:rPr lang="en-US" sz="2100" dirty="0"/>
                  <a:t>Things are co-occurring </a:t>
                </a:r>
                <a:r>
                  <a:rPr lang="en-US" sz="2100" b="1" dirty="0"/>
                  <a:t>less than </a:t>
                </a:r>
                <a:r>
                  <a:rPr lang="en-US" sz="2100" dirty="0"/>
                  <a:t>we expect by chance?</a:t>
                </a:r>
              </a:p>
              <a:p>
                <a:pPr marL="514350" lvl="2" indent="-257175"/>
                <a:r>
                  <a:rPr lang="en-US" sz="2100" dirty="0"/>
                  <a:t>Unreliable without enormous corpora</a:t>
                </a:r>
              </a:p>
              <a:p>
                <a:pPr marL="257175" lvl="1" indent="-257175"/>
                <a:r>
                  <a:rPr lang="en-US" sz="2100" dirty="0"/>
                  <a:t>So we just replace negative PMI values by 0</a:t>
                </a:r>
              </a:p>
              <a:p>
                <a:pPr marL="257175" lvl="1" indent="-257175"/>
                <a:r>
                  <a:rPr lang="en-US" sz="2100" dirty="0"/>
                  <a:t>Positive PMI (PPMI) between word1 and word2:</a:t>
                </a:r>
              </a:p>
              <a:p>
                <a:pPr marL="0" lvl="1" indent="0">
                  <a:buNone/>
                </a:pP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15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1350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143000"/>
                <a:ext cx="8610600" cy="3829050"/>
              </a:xfrm>
              <a:blipFill>
                <a:blip r:embed="rId3"/>
                <a:stretch>
                  <a:fillRect l="-737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459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305799" cy="1223963"/>
          </a:xfrm>
        </p:spPr>
        <p:txBody>
          <a:bodyPr>
            <a:normAutofit/>
          </a:bodyPr>
          <a:lstStyle/>
          <a:p>
            <a:r>
              <a:rPr lang="en-US" b="0" dirty="0"/>
              <a:t>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43050"/>
            <a:ext cx="8686800" cy="2500313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63" y="3188713"/>
            <a:ext cx="5480588" cy="13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8B2A-DAE8-4640-89AA-133CF471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PPMI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6D7D-AA1D-A84B-ACF9-098F0CBC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7B99E6-0922-1B4C-842E-677EBD869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80292"/>
              </p:ext>
            </p:extLst>
          </p:nvPr>
        </p:nvGraphicFramePr>
        <p:xfrm>
          <a:off x="5486400" y="3102266"/>
          <a:ext cx="3089314" cy="8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6" name="Equation" r:id="rId3" imgW="1943100" imgH="546100" progId="Equation.3">
                  <p:embed/>
                </p:oleObj>
              </mc:Choice>
              <mc:Fallback>
                <p:oleObj name="Equation" r:id="rId3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3102266"/>
                        <a:ext cx="3089314" cy="8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53C18A4-2D6D-9A44-AA92-9AC335513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78371"/>
              </p:ext>
            </p:extLst>
          </p:nvPr>
        </p:nvGraphicFramePr>
        <p:xfrm>
          <a:off x="1008714" y="1694176"/>
          <a:ext cx="1527318" cy="127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7" name="Equation" r:id="rId5" imgW="850900" imgH="711200" progId="Equation.3">
                  <p:embed/>
                </p:oleObj>
              </mc:Choice>
              <mc:Fallback>
                <p:oleObj name="Equation" r:id="rId5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8714" y="1694176"/>
                        <a:ext cx="1527318" cy="1276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B053D69-F845-D147-8233-7F40D4969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37343"/>
              </p:ext>
            </p:extLst>
          </p:nvPr>
        </p:nvGraphicFramePr>
        <p:xfrm>
          <a:off x="1164134" y="3102265"/>
          <a:ext cx="1216478" cy="1395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8" name="Equation" r:id="rId7" imgW="863600" imgH="990600" progId="Equation.3">
                  <p:embed/>
                </p:oleObj>
              </mc:Choice>
              <mc:Fallback>
                <p:oleObj name="Equation" r:id="rId7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4134" y="3102265"/>
                        <a:ext cx="1216478" cy="1395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3D0A9E-D312-CC4B-B4BB-835760E0F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52594"/>
              </p:ext>
            </p:extLst>
          </p:nvPr>
        </p:nvGraphicFramePr>
        <p:xfrm>
          <a:off x="3234734" y="3102265"/>
          <a:ext cx="1323975" cy="143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9" name="Equation" r:id="rId9" imgW="889000" imgH="965200" progId="Equation.3">
                  <p:embed/>
                </p:oleObj>
              </mc:Choice>
              <mc:Fallback>
                <p:oleObj name="Equation" r:id="rId9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4734" y="3102265"/>
                        <a:ext cx="1323975" cy="1437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2EC9A75-D68C-DA4E-AFE0-DF0A7519F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80979"/>
              </p:ext>
            </p:extLst>
          </p:nvPr>
        </p:nvGraphicFramePr>
        <p:xfrm>
          <a:off x="239334" y="666750"/>
          <a:ext cx="2296698" cy="93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30" name="Equation" r:id="rId11" imgW="1130300" imgH="457200" progId="Equation.3">
                  <p:embed/>
                </p:oleObj>
              </mc:Choice>
              <mc:Fallback>
                <p:oleObj name="Equation" r:id="rId11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334" y="666750"/>
                        <a:ext cx="2296698" cy="930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25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Sense 1: spice from pepper plant</a:t>
            </a:r>
          </a:p>
          <a:p>
            <a:pPr marL="0" indent="0">
              <a:buNone/>
            </a:pPr>
            <a:r>
              <a:rPr lang="en-US" sz="2400" dirty="0"/>
              <a:t>Sense 2: the pepper plant itself</a:t>
            </a:r>
          </a:p>
          <a:p>
            <a:pPr marL="0" indent="0">
              <a:buNone/>
            </a:pPr>
            <a:r>
              <a:rPr lang="en-US" sz="24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24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2400" dirty="0"/>
              <a:t>Sense 5: </a:t>
            </a:r>
            <a:r>
              <a:rPr lang="en-US" sz="2400" i="1" dirty="0"/>
              <a:t>capsicum</a:t>
            </a:r>
            <a:r>
              <a:rPr lang="en-US" sz="2400" dirty="0"/>
              <a:t> (i.e. chili, paprika, bell pepper,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936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”Sense” refers to the meaning component of a word</a:t>
            </a:r>
          </a:p>
          <a:p>
            <a:pPr lvl="1"/>
            <a:r>
              <a:rPr lang="en-US" dirty="0"/>
              <a:t>As opposed to its spelling, pronunciation, lexical category, etc.</a:t>
            </a:r>
          </a:p>
          <a:p>
            <a:pPr lvl="1"/>
            <a:r>
              <a:rPr lang="en-US" dirty="0"/>
              <a:t>Words can have many different meanings</a:t>
            </a:r>
          </a:p>
          <a:p>
            <a:pPr lvl="2"/>
            <a:r>
              <a:rPr lang="en-US" dirty="0"/>
              <a:t>Some related, some not</a:t>
            </a:r>
          </a:p>
          <a:p>
            <a:pPr lvl="1"/>
            <a:r>
              <a:rPr lang="en-US" dirty="0"/>
              <a:t>Senses of different words can be related</a:t>
            </a:r>
          </a:p>
        </p:txBody>
      </p:sp>
    </p:spTree>
    <p:extLst>
      <p:ext uri="{BB962C8B-B14F-4D97-AF65-F5344CB8AC3E}">
        <p14:creationId xmlns:p14="http://schemas.microsoft.com/office/powerpoint/2010/main" val="183673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Relations among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Synonymy</a:t>
            </a:r>
          </a:p>
          <a:p>
            <a:r>
              <a:rPr lang="en-US" dirty="0"/>
              <a:t>Antonymy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18"/>
            <a:ext cx="5600700" cy="895350"/>
          </a:xfrm>
        </p:spPr>
        <p:txBody>
          <a:bodyPr>
            <a:normAutofit/>
          </a:bodyPr>
          <a:lstStyle/>
          <a:p>
            <a:r>
              <a:rPr lang="en-US" b="0" dirty="0"/>
              <a:t>Synonymy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28700"/>
            <a:ext cx="8305800" cy="3524250"/>
          </a:xfrm>
        </p:spPr>
        <p:txBody>
          <a:bodyPr>
            <a:noAutofit/>
          </a:bodyPr>
          <a:lstStyle/>
          <a:p>
            <a:r>
              <a:rPr lang="en-US" sz="27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Water / H</a:t>
            </a:r>
            <a:r>
              <a:rPr lang="en-US" sz="2400" baseline="-25000" dirty="0"/>
              <a:t>2</a:t>
            </a:r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5052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Relation: Synonymy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Note that there are probably no examples of perfect synonymy.</a:t>
            </a:r>
          </a:p>
          <a:p>
            <a:pPr lvl="1"/>
            <a:r>
              <a:rPr lang="en-US" sz="2400" dirty="0"/>
              <a:t>Even if many aspects of meaning are identical</a:t>
            </a:r>
          </a:p>
          <a:p>
            <a:pPr lvl="1"/>
            <a:r>
              <a:rPr lang="en-US" sz="2400" dirty="0"/>
              <a:t>Still may not preserve the acceptability based on notions of politeness, slang, register, genre, etc.</a:t>
            </a:r>
          </a:p>
          <a:p>
            <a:r>
              <a:rPr lang="en-US" sz="2800" dirty="0"/>
              <a:t>The Linguistic Principle of Contrast:</a:t>
            </a:r>
          </a:p>
          <a:p>
            <a:pPr lvl="1"/>
            <a:r>
              <a:rPr lang="en-US" sz="20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219160511"/>
      </p:ext>
    </p:extLst>
  </p:cSld>
  <p:clrMapOvr>
    <a:masterClrMapping/>
  </p:clrMapOvr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29960</TotalTime>
  <Words>1653</Words>
  <Application>Microsoft Macintosh PowerPoint</Application>
  <PresentationFormat>On-screen Show (16:9)</PresentationFormat>
  <Paragraphs>332</Paragraphs>
  <Slides>49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ＭＳ Ｐゴシック</vt:lpstr>
      <vt:lpstr>Arial</vt:lpstr>
      <vt:lpstr>Bradley Hand ITC TT-Bold</vt:lpstr>
      <vt:lpstr>Calibri</vt:lpstr>
      <vt:lpstr>Calibri (Body)</vt:lpstr>
      <vt:lpstr>Cambria Math</vt:lpstr>
      <vt:lpstr>Courier</vt:lpstr>
      <vt:lpstr>Lucida Sans</vt:lpstr>
      <vt:lpstr>Tahoma</vt:lpstr>
      <vt:lpstr>Times</vt:lpstr>
      <vt:lpstr>Times New Roman</vt:lpstr>
      <vt:lpstr>Verdana</vt:lpstr>
      <vt:lpstr>Wingdings</vt:lpstr>
      <vt:lpstr>SLP</vt:lpstr>
      <vt:lpstr>Equation</vt:lpstr>
      <vt:lpstr>Worksheet</vt:lpstr>
      <vt:lpstr>Natural Language Processing</vt:lpstr>
      <vt:lpstr>Today</vt:lpstr>
      <vt:lpstr>What do words mean?</vt:lpstr>
      <vt:lpstr>Words, Lemmas, Senses, Definitions</vt:lpstr>
      <vt:lpstr>Pepper</vt:lpstr>
      <vt:lpstr>Senses</vt:lpstr>
      <vt:lpstr>Relations among senses</vt:lpstr>
      <vt:lpstr>Synonymy</vt:lpstr>
      <vt:lpstr>Relation: Synonymy</vt:lpstr>
      <vt:lpstr>Relation: Antonymy</vt:lpstr>
      <vt:lpstr>Relation: Similarity</vt:lpstr>
      <vt:lpstr>Human Similarity Judgements</vt:lpstr>
      <vt:lpstr>Relation: Word Relatedness</vt:lpstr>
      <vt:lpstr>Semantic Fields</vt:lpstr>
      <vt:lpstr>Relation:  Superordinate/ Subordinate</vt:lpstr>
      <vt:lpstr>Connotation</vt:lpstr>
      <vt:lpstr>So far</vt:lpstr>
      <vt:lpstr>But how to define a concept?</vt:lpstr>
      <vt:lpstr>Classical Theory of Concepts</vt:lpstr>
      <vt:lpstr>Problem </vt:lpstr>
      <vt:lpstr>Labov’s Definition</vt:lpstr>
      <vt:lpstr>Ludwig Wittgenstein  (1889-1951)</vt:lpstr>
      <vt:lpstr>What is a game?</vt:lpstr>
      <vt:lpstr>Family Resemblance</vt:lpstr>
      <vt:lpstr>Homework</vt:lpstr>
      <vt:lpstr>Word Use in Context</vt:lpstr>
      <vt:lpstr>What does ongchoi mean?</vt:lpstr>
      <vt:lpstr>Ong choi: Ipomoea aquatica  "Water Spinach"</vt:lpstr>
      <vt:lpstr>Meaning Based on Similarity</vt:lpstr>
      <vt:lpstr>Words as Vectors</vt:lpstr>
      <vt:lpstr>2 Kinds of Embeddings</vt:lpstr>
      <vt:lpstr>Term-Document matrix</vt:lpstr>
      <vt:lpstr>Visualizing document vectors</vt:lpstr>
      <vt:lpstr>Vectors are the basis of information retrieval</vt:lpstr>
      <vt:lpstr>Words can be vectors too</vt:lpstr>
      <vt:lpstr>Word-word matrix (or "term-context matrix")</vt:lpstr>
      <vt:lpstr>PowerPoint Presentation</vt:lpstr>
      <vt:lpstr>Reminders from linear algebra</vt:lpstr>
      <vt:lpstr>Cosine for Similarity</vt:lpstr>
      <vt:lpstr>Cosine for Similarity</vt:lpstr>
      <vt:lpstr>PowerPoint Presentation</vt:lpstr>
      <vt:lpstr>Frequency?</vt:lpstr>
      <vt:lpstr>tf-idf</vt:lpstr>
      <vt:lpstr>Summary: tf-idf</vt:lpstr>
      <vt:lpstr>An Alternative: PPMI</vt:lpstr>
      <vt:lpstr>Pointwise Mutual Information</vt:lpstr>
      <vt:lpstr>Positive Pointwise Mutual Information</vt:lpstr>
      <vt:lpstr>PPMI on a Term-Context Matrix</vt:lpstr>
      <vt:lpstr>PPMI</vt:lpstr>
    </vt:vector>
  </TitlesOfParts>
  <Company>University of Colorado at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5582 Artificial Intelligence</dc:title>
  <dc:creator>James Martin</dc:creator>
  <cp:lastModifiedBy>James H. Martin</cp:lastModifiedBy>
  <cp:revision>243</cp:revision>
  <cp:lastPrinted>2015-10-01T19:36:09Z</cp:lastPrinted>
  <dcterms:created xsi:type="dcterms:W3CDTF">2010-02-15T22:25:39Z</dcterms:created>
  <dcterms:modified xsi:type="dcterms:W3CDTF">2018-09-20T19:42:50Z</dcterms:modified>
</cp:coreProperties>
</file>